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Instrument Sans Medium" panose="020B0604020202020204" charset="0"/>
      <p:regular r:id="rId16"/>
    </p:embeddedFont>
    <p:embeddedFont>
      <p:font typeface="Instrument Sans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0D8"/>
    <a:srgbClr val="929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2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hyperlink" Target="mailto:admin@bibliotech.com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87454"/>
            <a:ext cx="5776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BiblioTech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8695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Système Moderne de Gestion de Bibliothèque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7610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Encadr</a:t>
            </a:r>
            <a:r>
              <a:rPr lang="fr-FR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 : </a:t>
            </a:r>
            <a:r>
              <a:rPr lang="en-US" b="1" dirty="0">
                <a:solidFill>
                  <a:srgbClr val="CFD0D8"/>
                </a:solidFill>
              </a:rPr>
              <a:t>Houda </a:t>
            </a:r>
            <a:r>
              <a:rPr lang="en-US" b="1" dirty="0" err="1">
                <a:solidFill>
                  <a:srgbClr val="CFD0D8"/>
                </a:solidFill>
              </a:rPr>
              <a:t>Mouttalib</a:t>
            </a:r>
            <a:endParaRPr lang="en-US" sz="1750" dirty="0">
              <a:solidFill>
                <a:srgbClr val="CFD0D8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379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Présenté par : Said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Benjohair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Aymen Jjaoui et Badr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Kaanoune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6ED08-3600-BF4C-20C1-DEB1C50A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052" y="0"/>
            <a:ext cx="642134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77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Aperçu et Objectifs du Projet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60" y="3078599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Objectif Principal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61874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Créer une application web réactive et conviviale pour gérer efficacement les opérations quotidiennes d'une bibliothèque.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955" y="3078599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000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Philosophie Clé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000" y="3561874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Simplicité et Esthétique. Une approche "Sans Base de Données" utilisant des objets JavaScript purs pour un prototypage rapide.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60" y="5189220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Public Cible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67249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Administrateurs et personnel de bibliothèque.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1955" y="5189220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000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Valeur Ajoutée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000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Centralise la gestion des livres, des membres et des prêts dans une interface unique et intuitive.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B1E289-9B19-5C0D-E42E-8BAE5B449D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8244" y="7758305"/>
            <a:ext cx="1952898" cy="3788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535209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Technique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57254" y="1611630"/>
            <a:ext cx="479071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Frontend Uniquement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557254" y="2164437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HTML5 :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Structure sémantique.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7254" y="2539365"/>
            <a:ext cx="584739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CSS3 :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Style personnalisé avec des variables, Flexbox/Grid et des animations.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7254" y="3221950"/>
            <a:ext cx="584739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 (ES6+) :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Logique de base, manipulation du DOM et gestion des données via des objets JSON.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7254" y="4029551"/>
            <a:ext cx="310026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Bibliothèques Utilisées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557254" y="4582358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Chart.js :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Pour la visualisation dynamique des données.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254" y="4957286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Ionicons :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Pour des icônes vectorielles modernes.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7254" y="5457230"/>
            <a:ext cx="340947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Persistance des Données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557254" y="6010037"/>
            <a:ext cx="5847398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Simulée à l'aide de tableaux JavaScript et de </a:t>
            </a:r>
            <a:r>
              <a:rPr lang="en-US" sz="1500" dirty="0">
                <a:solidFill>
                  <a:srgbClr val="CFD0D8"/>
                </a:solidFill>
                <a:highlight>
                  <a:srgbClr val="3737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pour la gestion de session.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F17FFE-695A-A87B-5839-1513B72A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02" y="7801470"/>
            <a:ext cx="1952898" cy="428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2DB81-BC7A-A7D9-0E3A-E7FF33C68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1466373"/>
            <a:ext cx="5847399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3470" y="455873"/>
            <a:ext cx="5428417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Authentification et Sécurité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526536" y="1418987"/>
            <a:ext cx="5077301" cy="1074539"/>
          </a:xfrm>
          <a:prstGeom prst="roundRect">
            <a:avLst>
              <a:gd name="adj" fmla="val 10212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76" y="1418987"/>
            <a:ext cx="91440" cy="10745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84902" y="1608773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Contrôle d'Accès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784902" y="2036564"/>
            <a:ext cx="462915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de connexion sécurisée.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7526536" y="2660452"/>
            <a:ext cx="5077301" cy="1341715"/>
          </a:xfrm>
          <a:prstGeom prst="roundRect">
            <a:avLst>
              <a:gd name="adj" fmla="val 8178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76" y="2660452"/>
            <a:ext cx="91440" cy="13417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4902" y="2850237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Mécanisme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784902" y="3278029"/>
            <a:ext cx="4629150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Validation de l'entrée par rapport à un utilisateur administrateur codé en dur (</a:t>
            </a:r>
            <a:r>
              <a:rPr lang="en-US" sz="1300" u="sng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admin@bibliotech.com</a:t>
            </a: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7526536" y="4169093"/>
            <a:ext cx="5077301" cy="1624132"/>
          </a:xfrm>
          <a:prstGeom prst="roundRect">
            <a:avLst>
              <a:gd name="adj" fmla="val 6756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676" y="4169093"/>
            <a:ext cx="91440" cy="16241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84902" y="4358878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Gestion de Session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784902" y="4786670"/>
            <a:ext cx="4629150" cy="81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Utilise </a:t>
            </a:r>
            <a:r>
              <a:rPr lang="en-US" sz="1300" dirty="0">
                <a:solidFill>
                  <a:srgbClr val="CFD0D8"/>
                </a:solidFill>
                <a:highlight>
                  <a:srgbClr val="3737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pour stocker le "Jeton d'Authentification", empêchant l'accès non autorisé aux pages internes.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7526536" y="5960150"/>
            <a:ext cx="5077301" cy="1624132"/>
          </a:xfrm>
          <a:prstGeom prst="roundRect">
            <a:avLst>
              <a:gd name="adj" fmla="val 6756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676" y="5960150"/>
            <a:ext cx="91440" cy="162413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84902" y="6149935"/>
            <a:ext cx="2472333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Redirection Automatique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7784902" y="6577727"/>
            <a:ext cx="4629150" cy="81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Les scripts protègent le tableau de bord (</a:t>
            </a:r>
            <a:r>
              <a:rPr lang="en-US" sz="1300" dirty="0">
                <a:solidFill>
                  <a:srgbClr val="CFD0D8"/>
                </a:solidFill>
                <a:highlight>
                  <a:srgbClr val="3737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index.html</a:t>
            </a: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en redirigeant les utilisateurs non authentifiés vers la page de connexion.</a:t>
            </a:r>
            <a:endParaRPr lang="en-US" sz="13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E69C7-46BD-F4FD-2624-73DCF803F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7502" y="7801470"/>
            <a:ext cx="1952898" cy="428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B79E9C-0A77-791C-8236-07BE0FC31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470" y="1237714"/>
            <a:ext cx="5403255" cy="6737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88" y="1024057"/>
            <a:ext cx="7535228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Fonctionnalités de Gestion Essentielles (CRUD)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6488" y="1653659"/>
            <a:ext cx="81910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BiblioTech offre une suite complète de fonctionnalités pour la gestion quotidienne de votre bibliothèque.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88" y="2024658"/>
            <a:ext cx="408503" cy="4085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6488" y="2603302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Livres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476488" y="2897743"/>
            <a:ext cx="81910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Ajoutez, modifiez, supprimez des livres; suivez leur statut (Disponible vs. Emprunté).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488" y="3387923"/>
            <a:ext cx="408503" cy="4085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6488" y="3966567"/>
            <a:ext cx="170771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Auteurs &amp; Catégories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476488" y="4261009"/>
            <a:ext cx="81910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Organisez efficacement les ressources de la bibliothèque par auteur et par catégorie.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488" y="4751189"/>
            <a:ext cx="408503" cy="4085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6488" y="5329833"/>
            <a:ext cx="177260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Adhérents (Membres)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476488" y="5624274"/>
            <a:ext cx="81910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Gérez les détails des membres pour le suivi des prêts.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488" y="6114455"/>
            <a:ext cx="408503" cy="4085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6488" y="6693098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Flux de Travail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476488" y="6987540"/>
            <a:ext cx="81910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Formulaires simples de saisie de données avec des mises à jour en temps réel dans les tableaux de données.</a:t>
            </a:r>
            <a:endParaRPr lang="en-US" sz="10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E16391-9016-BFB1-8DED-C3056B7B4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8913" y="0"/>
            <a:ext cx="4671487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7447955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Système de Prêts (Emprunts)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270772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 cœur des opérations de la bibliothèque, reliant les livres aux adhérents.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4856321"/>
            <a:ext cx="4375428" cy="8595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6788" y="593062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Création de Prêt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6788" y="6395204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Lorsqu'un prêt est créé, le statut du livre passe automatiquement à "Emprunté".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27" y="4856321"/>
            <a:ext cx="4375428" cy="8595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2215" y="593062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Retour de Prêt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42215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Lorsqu'un prêt est supprimé (livre retourné), le statut du livre redevient "Disponible".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854" y="4856321"/>
            <a:ext cx="4375428" cy="8595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7643" y="593062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Validation Intégrée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17643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 système empêche l'emprunt de livres déjà marqués comme "Indisponibles".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38EA5E-A46D-F43A-C039-15C633C53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7502" y="7801470"/>
            <a:ext cx="1952898" cy="4281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893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Visualisation et Analyse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 informations claires et concises en un coup d'œil grâce à un tableau de bord statistique dédié.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261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Graphique Donut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165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Distribution des livres par Catégorie.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874" y="389596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822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Graphique à Barres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3126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Auteurs les plus actifs.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169" y="331553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215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Barres Horizontales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705707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des membres (Adhérents) les plus actifs.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3117" y="4835128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7790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Graphique Circulaire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937790" y="646176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Disponibilité en temps réel (Disponible vs. Emprunté).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169" y="6354723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857256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Graphique Linéaire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20422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Tendances des prêts au fil du temps.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2874" y="5774293"/>
            <a:ext cx="339328" cy="3393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F2E89A-D9BF-E56E-2A85-EC04DE76E4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77502" y="7801470"/>
            <a:ext cx="1952898" cy="4281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286" y="569357"/>
            <a:ext cx="517695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BiblioTech en Action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286" y="1630561"/>
            <a:ext cx="130977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Découvrez BiblioTech à travers quelques exemples visuels de son interface.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10807-8531-DF30-9072-277A1551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02" y="7801470"/>
            <a:ext cx="1952898" cy="428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2961-EFDC-5F71-E852-32D4969C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6" y="5065047"/>
            <a:ext cx="13097708" cy="24848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FBDC5C-5D31-CE49-7390-768F03E27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86" y="2328624"/>
            <a:ext cx="4250413" cy="2484834"/>
          </a:xfrm>
          <a:prstGeom prst="rect">
            <a:avLst/>
          </a:prstGeom>
        </p:spPr>
      </p:pic>
      <p:sp>
        <p:nvSpPr>
          <p:cNvPr id="21" name="AutoShape 6">
            <a:extLst>
              <a:ext uri="{FF2B5EF4-FFF2-40B4-BE49-F238E27FC236}">
                <a16:creationId xmlns:a16="http://schemas.microsoft.com/office/drawing/2014/main" id="{AEF99D68-0AD5-80E3-5CFB-94CE31255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6DB617-DF4E-2151-EC1B-1CD4E67A8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821" y="2340693"/>
            <a:ext cx="4242793" cy="2472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DA102C-D8BA-41D9-973A-87802C196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933" y="2340693"/>
            <a:ext cx="4250413" cy="24848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3545" y="1082715"/>
            <a:ext cx="937569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: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955953" y="3550027"/>
            <a:ext cx="12824698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BiblioTech démontre à quel point une application web peut être puissante et fonctionnelle.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55953" y="4022883"/>
            <a:ext cx="1282469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 prototype met en lumière les capacités du développement frontend pur pour des solutions robustes et élégantes.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 flipH="1">
            <a:off x="707585" y="3160629"/>
            <a:ext cx="71920" cy="1520642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79505" y="6101959"/>
            <a:ext cx="13143309" cy="1447086"/>
          </a:xfrm>
          <a:prstGeom prst="roundRect">
            <a:avLst>
              <a:gd name="adj" fmla="val 6167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53" y="6559993"/>
            <a:ext cx="331946" cy="2655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00307" y="6528649"/>
            <a:ext cx="319254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Merci de Votre Attention !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500307" y="6905156"/>
            <a:ext cx="121741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D75572-799F-8EE0-9824-FF1347CF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502" y="7801470"/>
            <a:ext cx="1952898" cy="4281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562</Words>
  <Application>Microsoft Office PowerPoint</Application>
  <PresentationFormat>Personnalisé</PresentationFormat>
  <Paragraphs>77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Consolas</vt:lpstr>
      <vt:lpstr>Instrument Sans Semi Bold</vt:lpstr>
      <vt:lpstr>Instrument Sans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BADR KAANOUNE10</cp:lastModifiedBy>
  <cp:revision>3</cp:revision>
  <dcterms:created xsi:type="dcterms:W3CDTF">2026-01-06T19:13:52Z</dcterms:created>
  <dcterms:modified xsi:type="dcterms:W3CDTF">2026-01-06T23:23:10Z</dcterms:modified>
</cp:coreProperties>
</file>